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5"/>
  </p:notesMasterIdLst>
  <p:sldIdLst>
    <p:sldId id="258" r:id="rId2"/>
    <p:sldId id="256" r:id="rId3"/>
    <p:sldId id="257"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22F503-1DFB-4C1B-9F9E-71617B1CEF0A}" type="datetimeFigureOut">
              <a:rPr lang="en-US" smtClean="0"/>
              <a:t>4/24/2015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7851E3-43BB-4889-980E-5C7F1A4DF5CA}" type="slidenum">
              <a:rPr lang="en-US" smtClean="0"/>
              <a:t>‹#›</a:t>
            </a:fld>
            <a:endParaRPr lang="en-US"/>
          </a:p>
        </p:txBody>
      </p:sp>
    </p:spTree>
    <p:extLst>
      <p:ext uri="{BB962C8B-B14F-4D97-AF65-F5344CB8AC3E}">
        <p14:creationId xmlns:p14="http://schemas.microsoft.com/office/powerpoint/2010/main" val="3679796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Hide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023527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placement and content depth</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2370830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768430702"/>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01369615"/>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453474167"/>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483931771"/>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33912861"/>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53829201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5921730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2792860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107603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955436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5558926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847031085"/>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241566291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2518676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801781275"/>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66081438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7240137"/>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81653128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59822175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ured Blank">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6564904"/>
      </p:ext>
    </p:extLst>
  </p:cSld>
  <p:clrMapOvr>
    <a:masterClrMapping/>
  </p:clrMapOvr>
  <p:transition>
    <p:fade/>
  </p:transition>
  <p:timing>
    <p:tnLst>
      <p:par>
        <p:cTn id="1" dur="indefinite" restart="never" nodeType="tmRoot"/>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ured Blank Al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950247809"/>
      </p:ext>
    </p:extLst>
  </p:cSld>
  <p:clrMapOvr>
    <a:masterClrMapping/>
  </p:clrMapOvr>
  <p:transition>
    <p:fade/>
  </p:transition>
  <p:timing>
    <p:tnLst>
      <p:par>
        <p:cTn id="1" dur="indefinite" restart="never" nodeType="tmRoot"/>
      </p:par>
    </p:tn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ured Blank Light">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565220"/>
      </p:ext>
    </p:extLst>
  </p:cSld>
  <p:clrMapOvr>
    <a:masterClrMapping/>
  </p:clrMapOvr>
  <p:transition>
    <p:fade/>
  </p:transition>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478771699"/>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960334247"/>
      </p:ext>
    </p:extLst>
  </p:cSld>
  <p:clrMapOvr>
    <a:masterClrMapping/>
  </p:clrMapOvr>
  <p:transition>
    <p:fade/>
  </p:transition>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ll to Action">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3687125554"/>
      </p:ext>
    </p:extLst>
  </p:cSld>
  <p:clrMapOvr>
    <a:masterClrMapping/>
  </p:clrMapOvr>
  <p:transition>
    <p:fade/>
  </p:transition>
  <p:timing>
    <p:tnLst>
      <p:par>
        <p:cTn id="1" dur="indefinite" restart="never" nodeType="tmRoot"/>
      </p:par>
    </p:tn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981299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02438090"/>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10539733"/>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261522186"/>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7732330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33287410"/>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84600567"/>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1521538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ingfeiy.com" TargetMode="External"/><Relationship Id="rId2" Type="http://schemas.openxmlformats.org/officeDocument/2006/relationships/hyperlink" Target="http://channel9.msdn.com/Events/Build/2014/3-610"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Abstract</a:t>
            </a:r>
            <a:endParaRPr lang="en-US" dirty="0"/>
          </a:p>
        </p:txBody>
      </p:sp>
      <p:sp>
        <p:nvSpPr>
          <p:cNvPr id="5" name="Subtitle 4"/>
          <p:cNvSpPr>
            <a:spLocks noGrp="1"/>
          </p:cNvSpPr>
          <p:nvPr>
            <p:ph sz="quarter" idx="10"/>
          </p:nvPr>
        </p:nvSpPr>
        <p:spPr/>
        <p:txBody>
          <a:bodyPr>
            <a:normAutofit fontScale="92500" lnSpcReduction="10000"/>
          </a:bodyPr>
          <a:lstStyle/>
          <a:p>
            <a:r>
              <a:rPr lang="en-US" sz="3200" dirty="0" smtClean="0"/>
              <a:t>Azure </a:t>
            </a:r>
            <a:r>
              <a:rPr lang="en-US" sz="3200" dirty="0"/>
              <a:t>Media Services is a platform-as-a-service that enables you to build customizable media workflow; you could upload, encode, encrypt, package, and deliver video content to multiple platforms and devices. In this session, see how to consume various services using the Media Services client SDK. We focus on some new features, such as secure delivery options, live streaming, and more. </a:t>
            </a:r>
            <a:endParaRPr lang="en-US" sz="3200" dirty="0" smtClean="0"/>
          </a:p>
          <a:p>
            <a:endParaRPr lang="en-US" sz="3200" dirty="0" smtClean="0"/>
          </a:p>
          <a:p>
            <a:r>
              <a:rPr lang="en-US" sz="3200" dirty="0"/>
              <a:t>For video recording of this deck please see: </a:t>
            </a:r>
            <a:r>
              <a:rPr lang="en-US" sz="3200" dirty="0">
                <a:hlinkClick r:id="rId2"/>
              </a:rPr>
              <a:t>http://channel9.msdn.com/Events/Build/2014/3-610</a:t>
            </a:r>
            <a:r>
              <a:rPr lang="en-US" sz="3200" dirty="0"/>
              <a:t> </a:t>
            </a:r>
          </a:p>
          <a:p>
            <a:r>
              <a:rPr lang="en-US" sz="3200" dirty="0"/>
              <a:t>For Demo source please see: </a:t>
            </a:r>
          </a:p>
          <a:p>
            <a:r>
              <a:rPr lang="en-US" sz="3200" dirty="0"/>
              <a:t>The demos distributed with the deck </a:t>
            </a:r>
            <a:r>
              <a:rPr lang="en-US" sz="3200" dirty="0" smtClean="0"/>
              <a:t>or </a:t>
            </a:r>
            <a:r>
              <a:rPr lang="en-US" sz="3200" dirty="0" smtClean="0">
                <a:hlinkClick r:id="rId3"/>
              </a:rPr>
              <a:t>mingfeiy.com</a:t>
            </a:r>
            <a:r>
              <a:rPr lang="en-US" sz="3200" dirty="0" smtClean="0"/>
              <a:t> </a:t>
            </a:r>
          </a:p>
          <a:p>
            <a:endParaRPr lang="en-US" sz="3200" dirty="0"/>
          </a:p>
        </p:txBody>
      </p:sp>
    </p:spTree>
    <p:extLst>
      <p:ext uri="{BB962C8B-B14F-4D97-AF65-F5344CB8AC3E}">
        <p14:creationId xmlns:p14="http://schemas.microsoft.com/office/powerpoint/2010/main" val="18170185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41380" y="727842"/>
            <a:ext cx="5395599" cy="3075967"/>
            <a:chOff x="395371" y="1139688"/>
            <a:chExt cx="8399866" cy="4651514"/>
          </a:xfrm>
          <a:solidFill>
            <a:schemeClr val="tx1">
              <a:lumMod val="85000"/>
            </a:schemeClr>
          </a:solidFill>
        </p:grpSpPr>
        <p:sp>
          <p:nvSpPr>
            <p:cNvPr id="1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3"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4"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5"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6"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7"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8"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9"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0"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1"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2"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3"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4"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5"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6"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7"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8"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9"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0"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1"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2"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3"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4"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5"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6"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7"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8"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9"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0"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1"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2"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3"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4"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5"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6"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7"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8"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9"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0"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1"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2"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3"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4"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5"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6"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7"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8"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9"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0"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1"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2"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3"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4"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5"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6"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7"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8"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9"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0"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1"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2"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3"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4"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5"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6"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7"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8"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9"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0"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1"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2"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3"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4"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5"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6"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7"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8"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9"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0"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1"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2"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3"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4"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5"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6"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7"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8"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9"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0"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1"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2"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3"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4"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5"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6"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7"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8"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9"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0"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1"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2"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3"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4"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5"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6"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7"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8"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9"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0"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1"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2"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3"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4"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5"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6"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7"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8"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9"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0"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1"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2"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3"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4"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5"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6"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7"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8"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9"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0"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1"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2"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3"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4"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5"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6"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7"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8"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9"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0"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1"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2"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3"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4"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5"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6"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7"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8"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9"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0"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1"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2"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3"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4"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5"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6"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7"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8"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9"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0"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1"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2"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3"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4"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5"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6"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7"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8"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9"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0"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1"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2"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3"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4"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5"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6"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7"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8"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9"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0"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1"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2"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3"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4"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5"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6"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7"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8"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9"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0"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1"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2"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3"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4"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5"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6"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7"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8"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9"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0"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1"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2"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3"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4"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5"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6"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7"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8"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9"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0"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1"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2"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3"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4"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5"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6"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7"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8"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9"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0"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1"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2"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3"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4"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5"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6"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7"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8"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9"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0"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1"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2"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3"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4"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5"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6"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7"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8"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9"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0"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1"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2"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3"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4"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5"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6"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endParaRPr lang="en-US" dirty="0">
                <a:solidFill>
                  <a:srgbClr val="FFFFFF"/>
                </a:solidFill>
              </a:endParaRPr>
            </a:p>
          </p:txBody>
        </p:sp>
        <p:sp>
          <p:nvSpPr>
            <p:cNvPr id="367"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8"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9"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0"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endParaRPr lang="en-US">
                <a:solidFill>
                  <a:srgbClr val="FFFFFF"/>
                </a:solidFill>
              </a:endParaRPr>
            </a:p>
          </p:txBody>
        </p:sp>
        <p:sp>
          <p:nvSpPr>
            <p:cNvPr id="371"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2"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3"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4"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5"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6"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7"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8"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9"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0"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1"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2"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3"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4"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5"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6"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7"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8"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9"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0"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1"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2"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3"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4"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5"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6"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7"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8"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9"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0"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1"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2"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3"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4"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5"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6"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7"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8"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9"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0"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1"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2"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3"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4"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5"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endParaRPr lang="en-US" dirty="0">
                <a:solidFill>
                  <a:srgbClr val="FFFFFF"/>
                </a:solidFill>
              </a:endParaRPr>
            </a:p>
          </p:txBody>
        </p:sp>
        <p:sp>
          <p:nvSpPr>
            <p:cNvPr id="416"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7"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8"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9"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0"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1"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2"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3"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4"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5"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6"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7"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8"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9"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0"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1"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2"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3"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4"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5"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6"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7"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8"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9"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0"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1"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2"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3"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4"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5"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6"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7"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8"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9"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0"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1"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2"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3"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4"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5"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6"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7"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8"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9"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0"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1"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2"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3"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4"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5"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6"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7"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8"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9"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0"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1"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2"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3"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4"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5"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6"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7"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8"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9"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0"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1"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2"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3"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4"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5"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6"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7"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8"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9"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0"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1"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2"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3"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4"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5"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6"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7"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8"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9"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0"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1"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2"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3"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4"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5"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6"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7"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8"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9"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0"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1"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2"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3"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4"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5"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6"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endParaRPr lang="en-US">
                <a:solidFill>
                  <a:srgbClr val="FFFFFF"/>
                </a:solidFill>
              </a:endParaRPr>
            </a:p>
          </p:txBody>
        </p:sp>
        <p:sp>
          <p:nvSpPr>
            <p:cNvPr id="517"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8"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9"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0"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1"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2"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3"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4"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5"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6"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7"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8"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9"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0"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1"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2"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3"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4"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5"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6"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7"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8"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9"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0"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1"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2"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3"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4"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5"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6"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7"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8"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9"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0"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1"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2"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3"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4"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5"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6"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7"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8"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9"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endParaRPr lang="en-US">
                <a:solidFill>
                  <a:srgbClr val="FFFFFF"/>
                </a:solidFill>
              </a:endParaRPr>
            </a:p>
          </p:txBody>
        </p:sp>
        <p:sp>
          <p:nvSpPr>
            <p:cNvPr id="560"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1"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2"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3"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4"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5"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6"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7"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8"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9"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0"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1"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2"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3"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4"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5"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6"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7"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8"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9"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0"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1"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2"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3"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4"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5"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6"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7"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8"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9"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0"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1"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2"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3"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4"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5"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6"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7"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8"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9"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0"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1"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2"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3"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4"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5"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6"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7"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8"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9"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0"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endParaRPr lang="en-US">
                <a:solidFill>
                  <a:srgbClr val="FFFFFF"/>
                </a:solidFill>
              </a:endParaRPr>
            </a:p>
          </p:txBody>
        </p:sp>
        <p:sp>
          <p:nvSpPr>
            <p:cNvPr id="611"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2"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3"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4"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5"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6"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7"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8"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9"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0"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1"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2"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3"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4"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5"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6"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7"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8"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9"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0"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1"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2"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3"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4"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5"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6"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7"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endParaRPr lang="en-US">
                <a:solidFill>
                  <a:srgbClr val="FFFFFF"/>
                </a:solidFill>
              </a:endParaRPr>
            </a:p>
          </p:txBody>
        </p:sp>
        <p:sp>
          <p:nvSpPr>
            <p:cNvPr id="638"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9"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0"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1"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2"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3"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4"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5"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6"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7"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8"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9"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0"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1"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2"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3"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4"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5"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6"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7"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8"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9"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0"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1"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2"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3"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4"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5"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6"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7"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8"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9"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0"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1"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2"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3"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4"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5"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6"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7"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8"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9"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0"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1"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2"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3"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4"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5"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6"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7"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8"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9"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0"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1"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2"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3"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4"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5"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6"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7"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8"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9"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0"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1"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2"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3"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4"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5"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6"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7"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8"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9"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0"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1"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2"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3"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4"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5"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6"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7"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8"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9"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0"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1"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2"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3"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4"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5"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6"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7"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8"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9"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0"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1"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2"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3"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4"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endParaRPr lang="en-US">
                <a:solidFill>
                  <a:srgbClr val="FFFFFF"/>
                </a:solidFill>
              </a:endParaRPr>
            </a:p>
          </p:txBody>
        </p:sp>
        <p:sp>
          <p:nvSpPr>
            <p:cNvPr id="735"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6"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7"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8"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9"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0"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1"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2"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3"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4"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5"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6"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7"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8"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9"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0"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1"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2"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3"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endParaRPr lang="en-US">
                <a:solidFill>
                  <a:srgbClr val="FFFFFF"/>
                </a:solidFill>
              </a:endParaRPr>
            </a:p>
          </p:txBody>
        </p:sp>
        <p:sp>
          <p:nvSpPr>
            <p:cNvPr id="754"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5"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6"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7"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8"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9"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0"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1"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2"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3"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4"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5"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6"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7"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8"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9"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0"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1"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2"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3"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4"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5"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6"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7"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8"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9"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0"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1"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2"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3"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4"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5"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6"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7"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8"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9"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0"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1"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2"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3"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4"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5"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6"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7"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8"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9"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0"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1"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2"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3"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4"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5"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6"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7"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8"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9"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0"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1"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2"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3"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4"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5"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6"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7"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8"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9"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0"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1"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2"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3"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4"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5"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6"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7"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8"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9"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0"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1"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2"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3"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4"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5"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6"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7"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8"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9"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0"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1"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2"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3"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4"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5"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6"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7"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8"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9"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0"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1"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2"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3"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4"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5"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6"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7"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8"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9"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0"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1"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2"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3"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4"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5"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6"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7"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8"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9"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0"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1"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2"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3"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4"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5"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6"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7"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8"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9"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0"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1"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2"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3"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4"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5"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6"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7"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8"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9"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0"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1"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2"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3"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4"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5"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6"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7"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8"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9"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0"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1"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2"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3"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4"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5"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6"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7"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8"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9"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0"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1"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2"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3"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4"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5"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6"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7"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8"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9"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0"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1"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2"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3"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4"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5"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6"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7"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8"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9"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0"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1"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2"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3"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4"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5"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6"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7"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8"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9"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endParaRPr lang="en-US">
                <a:solidFill>
                  <a:srgbClr val="FFFFFF"/>
                </a:solidFill>
              </a:endParaRPr>
            </a:p>
          </p:txBody>
        </p:sp>
        <p:sp>
          <p:nvSpPr>
            <p:cNvPr id="940"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1"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2"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3"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4"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5"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6"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7"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8"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9"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0"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1"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2"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3"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4"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5"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6"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7"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8"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9"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0"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1"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2"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3"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4"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5"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6"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7"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8"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9"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0"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1"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2"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3"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4"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5"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6"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7"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8"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9"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0"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1"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2"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3"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4"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5"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6"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7"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8"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9"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0"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1"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2"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3"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4"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5"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6"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7"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8"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9"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0"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1"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2"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3"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4"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5"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6"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7"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8"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9"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0"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1"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2"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3"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4"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5"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6"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7"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8"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9"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endParaRPr lang="en-US">
                <a:solidFill>
                  <a:srgbClr val="FFFFFF"/>
                </a:solidFill>
              </a:endParaRPr>
            </a:p>
          </p:txBody>
        </p:sp>
        <p:sp>
          <p:nvSpPr>
            <p:cNvPr id="1020"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1"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2"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3"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4"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5"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6"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7"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8"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9"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0"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1"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2"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3"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4"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5"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6"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7"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8"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9"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0"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1"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2"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3"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4"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5"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6"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7"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8"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9"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0"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1"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2"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3"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4"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5"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6"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7"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8"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9"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0"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1"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2"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3"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4"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5"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6"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7"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8"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9"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0"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1"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2"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3"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4"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5"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6"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7"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8"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endParaRPr lang="en-US">
                <a:solidFill>
                  <a:srgbClr val="FFFFFF"/>
                </a:solidFill>
              </a:endParaRPr>
            </a:p>
          </p:txBody>
        </p:sp>
        <p:sp>
          <p:nvSpPr>
            <p:cNvPr id="1079"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0"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1"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2"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3"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4"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5"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6"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7"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8"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9"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0"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1"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2"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3"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4"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5"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6"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7"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8"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9"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0"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1"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2"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3"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4"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5"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6"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7"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8"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9"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0"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1"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2"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3"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4"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5"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6"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7"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8"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9"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0"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1"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2"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3"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4"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5"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6"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7"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8"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9"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0"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1"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2"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3"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4"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5"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6"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7"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8"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9"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0"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1"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2"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3"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4"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5"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6"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7"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8"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9"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0"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1"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2"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3"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4"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5"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6"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7"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8"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9"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0"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1"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2"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3"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4"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5"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6"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7"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8"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9"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0"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1"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2"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3"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4"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5"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6"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7"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8"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9"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0"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1"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2"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3"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4"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5"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6"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7"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endParaRPr lang="en-US">
                <a:solidFill>
                  <a:srgbClr val="FFFFFF"/>
                </a:solidFill>
              </a:endParaRPr>
            </a:p>
          </p:txBody>
        </p:sp>
        <p:sp>
          <p:nvSpPr>
            <p:cNvPr id="1188"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9"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0"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1"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2"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3"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4"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5"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6"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7"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8"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9"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0"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1"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2"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3"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4"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5"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6"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7"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8"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9"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0"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1"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2"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3"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4"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5"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6"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7"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8"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9"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0"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1"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2"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3"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4"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5"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6"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7"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8"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9"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30"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grpSp>
      <p:sp>
        <p:nvSpPr>
          <p:cNvPr id="8" name="Title 7"/>
          <p:cNvSpPr>
            <a:spLocks noGrp="1"/>
          </p:cNvSpPr>
          <p:nvPr>
            <p:ph type="title" idx="4294967295"/>
          </p:nvPr>
        </p:nvSpPr>
        <p:spPr>
          <a:xfrm>
            <a:off x="0" y="366713"/>
            <a:ext cx="11653838" cy="893762"/>
          </a:xfrm>
          <a:prstGeom prst="rect">
            <a:avLst/>
          </a:prstGeom>
        </p:spPr>
        <p:txBody>
          <a:bodyPr/>
          <a:lstStyle/>
          <a:p>
            <a:r>
              <a:rPr lang="en-US" dirty="0" smtClean="0"/>
              <a:t>Live Streaming demo</a:t>
            </a:r>
            <a:endParaRPr lang="en-US" dirty="0"/>
          </a:p>
        </p:txBody>
      </p:sp>
      <p:sp>
        <p:nvSpPr>
          <p:cNvPr id="3" name="Oval 2"/>
          <p:cNvSpPr/>
          <p:nvPr/>
        </p:nvSpPr>
        <p:spPr bwMode="auto">
          <a:xfrm>
            <a:off x="2435599" y="3316183"/>
            <a:ext cx="149404" cy="1494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solidFill>
                <a:srgbClr val="FFFFFF"/>
              </a:solidFill>
              <a:ea typeface="Segoe UI" pitchFamily="34" charset="0"/>
              <a:cs typeface="Segoe UI" pitchFamily="34" charset="0"/>
            </a:endParaRPr>
          </a:p>
        </p:txBody>
      </p:sp>
      <p:sp>
        <p:nvSpPr>
          <p:cNvPr id="6" name="Oval 5"/>
          <p:cNvSpPr/>
          <p:nvPr/>
        </p:nvSpPr>
        <p:spPr bwMode="auto">
          <a:xfrm>
            <a:off x="9296195" y="4439350"/>
            <a:ext cx="149404" cy="1494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rotWithShape="1">
          <a:blip r:embed="rId3"/>
          <a:srcRect l="3900" r="2041"/>
          <a:stretch/>
        </p:blipFill>
        <p:spPr>
          <a:xfrm>
            <a:off x="8343143" y="4120041"/>
            <a:ext cx="896426" cy="937428"/>
          </a:xfrm>
          <a:prstGeom prst="rect">
            <a:avLst/>
          </a:prstGeom>
        </p:spPr>
      </p:pic>
      <p:sp>
        <p:nvSpPr>
          <p:cNvPr id="2057" name="Arc 2056"/>
          <p:cNvSpPr/>
          <p:nvPr/>
        </p:nvSpPr>
        <p:spPr>
          <a:xfrm>
            <a:off x="2285896" y="2343316"/>
            <a:ext cx="7321102" cy="3025318"/>
          </a:xfrm>
          <a:prstGeom prst="arc">
            <a:avLst>
              <a:gd name="adj1" fmla="val 11524358"/>
              <a:gd name="adj2" fmla="val 516072"/>
            </a:avLst>
          </a:prstGeom>
          <a:ln w="41275">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FFFFFF"/>
              </a:solidFill>
            </a:endParaRPr>
          </a:p>
        </p:txBody>
      </p:sp>
      <p:sp>
        <p:nvSpPr>
          <p:cNvPr id="2058" name="Cloud 2057"/>
          <p:cNvSpPr/>
          <p:nvPr/>
        </p:nvSpPr>
        <p:spPr bwMode="auto">
          <a:xfrm>
            <a:off x="5274278" y="1710852"/>
            <a:ext cx="2471249" cy="1441562"/>
          </a:xfrm>
          <a:prstGeom prst="clou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244" name="Picture 12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9234" y="3130632"/>
            <a:ext cx="520507" cy="520507"/>
          </a:xfrm>
          <a:prstGeom prst="rect">
            <a:avLst/>
          </a:prstGeom>
        </p:spPr>
      </p:pic>
      <p:pic>
        <p:nvPicPr>
          <p:cNvPr id="1251" name="Picture 12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06997" y="4253799"/>
            <a:ext cx="520507" cy="520507"/>
          </a:xfrm>
          <a:prstGeom prst="rect">
            <a:avLst/>
          </a:prstGeom>
        </p:spPr>
      </p:pic>
      <p:sp>
        <p:nvSpPr>
          <p:cNvPr id="2059" name="TextBox 2058"/>
          <p:cNvSpPr txBox="1"/>
          <p:nvPr/>
        </p:nvSpPr>
        <p:spPr>
          <a:xfrm>
            <a:off x="828921" y="4313419"/>
            <a:ext cx="1609522" cy="452590"/>
          </a:xfrm>
          <a:prstGeom prst="rect">
            <a:avLst/>
          </a:prstGeom>
          <a:noFill/>
        </p:spPr>
        <p:txBody>
          <a:bodyPr wrap="none" rtlCol="0">
            <a:spAutoFit/>
          </a:bodyPr>
          <a:lstStyle/>
          <a:p>
            <a:r>
              <a:rPr lang="en-US" sz="2353" dirty="0">
                <a:gradFill>
                  <a:gsLst>
                    <a:gs pos="0">
                      <a:srgbClr val="FFFFFF"/>
                    </a:gs>
                    <a:gs pos="100000">
                      <a:srgbClr val="FFFFFF"/>
                    </a:gs>
                  </a:gsLst>
                  <a:lin ang="5400000" scaled="0"/>
                </a:gradFill>
              </a:rPr>
              <a:t>Ingest URL</a:t>
            </a:r>
          </a:p>
        </p:txBody>
      </p:sp>
      <p:sp>
        <p:nvSpPr>
          <p:cNvPr id="1254" name="TextBox 1253"/>
          <p:cNvSpPr txBox="1"/>
          <p:nvPr/>
        </p:nvSpPr>
        <p:spPr>
          <a:xfrm>
            <a:off x="7910542" y="5078107"/>
            <a:ext cx="1938718" cy="452590"/>
          </a:xfrm>
          <a:prstGeom prst="rect">
            <a:avLst/>
          </a:prstGeom>
          <a:noFill/>
        </p:spPr>
        <p:txBody>
          <a:bodyPr wrap="none" rtlCol="0">
            <a:spAutoFit/>
          </a:bodyPr>
          <a:lstStyle/>
          <a:p>
            <a:r>
              <a:rPr lang="en-US" sz="2353" dirty="0">
                <a:gradFill>
                  <a:gsLst>
                    <a:gs pos="0">
                      <a:srgbClr val="FFFFFF"/>
                    </a:gs>
                    <a:gs pos="100000">
                      <a:srgbClr val="FFFFFF"/>
                    </a:gs>
                  </a:gsLst>
                  <a:lin ang="5400000" scaled="0"/>
                </a:gradFill>
              </a:rPr>
              <a:t>Program URL</a:t>
            </a:r>
          </a:p>
        </p:txBody>
      </p:sp>
      <p:pic>
        <p:nvPicPr>
          <p:cNvPr id="1256" name="Picture 1255"/>
          <p:cNvPicPr>
            <a:picLocks noChangeAspect="1"/>
          </p:cNvPicPr>
          <p:nvPr/>
        </p:nvPicPr>
        <p:blipFill>
          <a:blip r:embed="rId5" cstate="print">
            <a:duotone>
              <a:prstClr val="black"/>
              <a:srgbClr val="0070C0">
                <a:tint val="45000"/>
                <a:satMod val="400000"/>
              </a:srgbClr>
            </a:duotone>
            <a:extLst>
              <a:ext uri="{28A0092B-C50C-407E-A947-70E740481C1C}">
                <a14:useLocalDpi xmlns:a14="http://schemas.microsoft.com/office/drawing/2010/main" val="0"/>
              </a:ext>
            </a:extLst>
          </a:blip>
          <a:stretch>
            <a:fillRect/>
          </a:stretch>
        </p:blipFill>
        <p:spPr>
          <a:xfrm>
            <a:off x="6242147" y="1897155"/>
            <a:ext cx="535508" cy="605198"/>
          </a:xfrm>
          <a:prstGeom prst="rect">
            <a:avLst/>
          </a:prstGeom>
        </p:spPr>
      </p:pic>
      <p:sp>
        <p:nvSpPr>
          <p:cNvPr id="2060" name="Rectangle 2059"/>
          <p:cNvSpPr/>
          <p:nvPr/>
        </p:nvSpPr>
        <p:spPr>
          <a:xfrm>
            <a:off x="5460219" y="2457823"/>
            <a:ext cx="1703351" cy="400110"/>
          </a:xfrm>
          <a:prstGeom prst="rect">
            <a:avLst/>
          </a:prstGeom>
        </p:spPr>
        <p:txBody>
          <a:bodyPr wrap="none">
            <a:spAutoFit/>
          </a:bodyPr>
          <a:lstStyle/>
          <a:p>
            <a:r>
              <a:rPr lang="en-US" sz="2000" spc="-100" dirty="0">
                <a:ln w="3175">
                  <a:noFill/>
                </a:ln>
                <a:solidFill>
                  <a:srgbClr val="FFFFFF"/>
                </a:solidFill>
                <a:cs typeface="Calibri" pitchFamily="34" charset="0"/>
              </a:rPr>
              <a:t>Media Services</a:t>
            </a:r>
            <a:endParaRPr lang="en-US" sz="2000" dirty="0">
              <a:solidFill>
                <a:srgbClr val="FFFFFF"/>
              </a:solidFill>
            </a:endParaRPr>
          </a:p>
        </p:txBody>
      </p:sp>
      <p:pic>
        <p:nvPicPr>
          <p:cNvPr id="2050" name="Picture 2" descr="http://images.iskysoft.com/images/icons/mac-video-editor-icon-b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495" y="1873072"/>
            <a:ext cx="1195233" cy="11952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bs.twimg.com/profile_images/1117838057/thumbnail-mconverti.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12800" r="100000">
                        <a14:backgroundMark x1="35200" y1="65672" x2="35200" y2="65672"/>
                        <a14:backgroundMark x1="49600" y1="54627" x2="49600" y2="54627"/>
                        <a14:backgroundMark x1="32533" y1="88955" x2="32533" y2="88955"/>
                        <a14:backgroundMark x1="38667" y1="79701" x2="38667" y2="79701"/>
                        <a14:backgroundMark x1="44267" y1="78806" x2="44267" y2="78806"/>
                      </a14:backgroundRemoval>
                    </a14:imgEffect>
                  </a14:imgLayer>
                </a14:imgProps>
              </a:ext>
              <a:ext uri="{28A0092B-C50C-407E-A947-70E740481C1C}">
                <a14:useLocalDpi xmlns:a14="http://schemas.microsoft.com/office/drawing/2010/main" val="0"/>
              </a:ext>
            </a:extLst>
          </a:blip>
          <a:srcRect/>
          <a:stretch>
            <a:fillRect/>
          </a:stretch>
        </p:blipFill>
        <p:spPr bwMode="auto">
          <a:xfrm>
            <a:off x="978273" y="3021919"/>
            <a:ext cx="1306484" cy="11671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49241">
            <a:off x="1141391" y="3674297"/>
            <a:ext cx="891486" cy="891486"/>
          </a:xfrm>
          <a:prstGeom prst="rect">
            <a:avLst/>
          </a:prstGeom>
        </p:spPr>
      </p:pic>
    </p:spTree>
    <p:extLst>
      <p:ext uri="{BB962C8B-B14F-4D97-AF65-F5344CB8AC3E}">
        <p14:creationId xmlns:p14="http://schemas.microsoft.com/office/powerpoint/2010/main" val="344305127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373" y="195001"/>
            <a:ext cx="10846560" cy="707658"/>
          </a:xfrm>
          <a:prstGeom prst="rect">
            <a:avLst/>
          </a:prstGeom>
        </p:spPr>
        <p:txBody>
          <a:bodyPr wrap="none">
            <a:spAutoFit/>
          </a:bodyPr>
          <a:lstStyle/>
          <a:p>
            <a:pPr defTabSz="913957"/>
            <a:r>
              <a:rPr lang="en-US" sz="3920" dirty="0">
                <a:solidFill>
                  <a:schemeClr val="bg1"/>
                </a:solidFill>
                <a:latin typeface="Calibri" panose="020F0502020204030204" pitchFamily="34" charset="0"/>
                <a:ea typeface="+mj-ea"/>
                <a:cs typeface="+mj-cs"/>
              </a:rPr>
              <a:t>Secure Delivery features – AES dynamic encryption </a:t>
            </a:r>
          </a:p>
        </p:txBody>
      </p:sp>
      <p:sp>
        <p:nvSpPr>
          <p:cNvPr id="37" name="Content Placeholder 2"/>
          <p:cNvSpPr txBox="1">
            <a:spLocks/>
          </p:cNvSpPr>
          <p:nvPr/>
        </p:nvSpPr>
        <p:spPr>
          <a:xfrm>
            <a:off x="270066" y="1038874"/>
            <a:ext cx="11378493" cy="5377786"/>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07" lvl="1" indent="-448107"/>
            <a:r>
              <a:rPr lang="en-US" sz="2745" dirty="0">
                <a:solidFill>
                  <a:schemeClr val="tx1"/>
                </a:solidFill>
                <a:latin typeface="Calibri" panose="020F0502020204030204" pitchFamily="34" charset="0"/>
              </a:rPr>
              <a:t>Service: </a:t>
            </a:r>
          </a:p>
          <a:p>
            <a:pPr marL="336080" indent="-336080">
              <a:buFont typeface="Arial" pitchFamily="34" charset="0"/>
              <a:buChar char="•"/>
            </a:pPr>
            <a:r>
              <a:rPr lang="en-US" sz="1961" dirty="0">
                <a:solidFill>
                  <a:schemeClr val="bg1"/>
                </a:solidFill>
                <a:latin typeface="Calibri" panose="020F0502020204030204" pitchFamily="34" charset="0"/>
              </a:rPr>
              <a:t>Enabled through dynamic encryption feature – only keep a copy of multi-bitrates Mp4/smooth streaming, and generate encrypted Http-live-streaming or Smooth streaming on the fly</a:t>
            </a:r>
          </a:p>
          <a:p>
            <a:pPr marL="336080" indent="-336080">
              <a:buFont typeface="Arial" pitchFamily="34" charset="0"/>
              <a:buChar char="•"/>
            </a:pPr>
            <a:r>
              <a:rPr lang="en-US" sz="1961" dirty="0">
                <a:solidFill>
                  <a:schemeClr val="bg1"/>
                </a:solidFill>
                <a:latin typeface="Calibri" panose="020F0502020204030204" pitchFamily="34" charset="0"/>
              </a:rPr>
              <a:t>Key services to client with token-authentication, currently only Simple Web Token(SWT) is supported</a:t>
            </a:r>
          </a:p>
          <a:p>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a:p>
            <a:pPr marL="448107" lvl="1" indent="-448107"/>
            <a:r>
              <a:rPr lang="en-US" sz="2745" dirty="0">
                <a:solidFill>
                  <a:schemeClr val="tx1"/>
                </a:solidFill>
                <a:latin typeface="Calibri" panose="020F0502020204030204" pitchFamily="34" charset="0"/>
              </a:rPr>
              <a:t>Client: </a:t>
            </a:r>
          </a:p>
          <a:p>
            <a:pPr marL="342834" indent="-342834">
              <a:buFont typeface="Arial" pitchFamily="34" charset="0"/>
              <a:buChar char="•"/>
            </a:pPr>
            <a:r>
              <a:rPr lang="en-US" sz="1961" dirty="0">
                <a:solidFill>
                  <a:schemeClr val="bg1"/>
                </a:solidFill>
                <a:latin typeface="Calibri" panose="020F0502020204030204" pitchFamily="34" charset="0"/>
              </a:rPr>
              <a:t>Windows 8 cache plugin to decrypt AES encrypted smooth streaming</a:t>
            </a:r>
          </a:p>
          <a:p>
            <a:pPr marL="336080" indent="-336080">
              <a:buFont typeface="Arial" pitchFamily="34" charset="0"/>
              <a:buChar char="•"/>
            </a:pPr>
            <a:r>
              <a:rPr lang="en-US" sz="1961" dirty="0" err="1">
                <a:solidFill>
                  <a:schemeClr val="bg1"/>
                </a:solidFill>
                <a:latin typeface="Calibri" panose="020F0502020204030204" pitchFamily="34" charset="0"/>
              </a:rPr>
              <a:t>iOS</a:t>
            </a:r>
            <a:r>
              <a:rPr lang="en-US" sz="1961" dirty="0">
                <a:solidFill>
                  <a:schemeClr val="bg1"/>
                </a:solidFill>
                <a:latin typeface="Calibri" panose="020F0502020204030204" pitchFamily="34" charset="0"/>
              </a:rPr>
              <a:t> SDK sample code to decrypt AES encrypted HLS stream</a:t>
            </a:r>
          </a:p>
          <a:p>
            <a:pPr marL="336080" indent="-336080">
              <a:buFont typeface="Arial" pitchFamily="34" charset="0"/>
              <a:buChar char="•"/>
            </a:pPr>
            <a:r>
              <a:rPr lang="en-US" sz="1961" dirty="0">
                <a:solidFill>
                  <a:schemeClr val="bg1"/>
                </a:solidFill>
                <a:latin typeface="Calibri" panose="020F0502020204030204" pitchFamily="34" charset="0"/>
              </a:rPr>
              <a:t>Flash OSMF plugin to decrypt AES encrypted smooth streaming </a:t>
            </a:r>
          </a:p>
          <a:p>
            <a:r>
              <a:rPr lang="en-US" sz="1961" dirty="0">
                <a:solidFill>
                  <a:schemeClr val="bg1"/>
                </a:solidFill>
                <a:latin typeface="Calibri" panose="020F0502020204030204" pitchFamily="34" charset="0"/>
              </a:rPr>
              <a:t>*Require “trust client”: key is stored by client in clear format </a:t>
            </a:r>
          </a:p>
          <a:p>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a:p>
            <a:pPr marL="448107" lvl="1" indent="-448107"/>
            <a:r>
              <a:rPr lang="en-US" sz="2745" dirty="0">
                <a:solidFill>
                  <a:schemeClr val="tx1"/>
                </a:solidFill>
                <a:latin typeface="Calibri" panose="020F0502020204030204" pitchFamily="34" charset="0"/>
              </a:rPr>
              <a:t>Future Plan: </a:t>
            </a:r>
          </a:p>
          <a:p>
            <a:pPr marL="336080" indent="-336080">
              <a:buFont typeface="Arial" pitchFamily="34" charset="0"/>
              <a:buChar char="•"/>
            </a:pPr>
            <a:r>
              <a:rPr lang="en-US" sz="1961" dirty="0">
                <a:solidFill>
                  <a:schemeClr val="bg1"/>
                </a:solidFill>
                <a:latin typeface="Calibri" panose="020F0502020204030204" pitchFamily="34" charset="0"/>
              </a:rPr>
              <a:t>Optional Storage decryption</a:t>
            </a:r>
          </a:p>
          <a:p>
            <a:pPr marL="336080" indent="-336080">
              <a:buFont typeface="Arial" pitchFamily="34" charset="0"/>
              <a:buChar char="•"/>
            </a:pPr>
            <a:r>
              <a:rPr lang="en-US" sz="1961" dirty="0">
                <a:solidFill>
                  <a:schemeClr val="bg1"/>
                </a:solidFill>
                <a:latin typeface="Calibri" panose="020F0502020204030204" pitchFamily="34" charset="0"/>
              </a:rPr>
              <a:t>DASH encrypted stream </a:t>
            </a:r>
          </a:p>
          <a:p>
            <a:pPr marL="336080" indent="-336080">
              <a:buFont typeface="Arial" pitchFamily="34" charset="0"/>
              <a:buChar char="•"/>
            </a:pPr>
            <a:r>
              <a:rPr lang="en-US" sz="1961" dirty="0">
                <a:solidFill>
                  <a:schemeClr val="bg1"/>
                </a:solidFill>
                <a:latin typeface="Calibri" panose="020F0502020204030204" pitchFamily="34" charset="0"/>
              </a:rPr>
              <a:t>Currently in private preview </a:t>
            </a:r>
          </a:p>
        </p:txBody>
      </p:sp>
    </p:spTree>
    <p:extLst>
      <p:ext uri="{BB962C8B-B14F-4D97-AF65-F5344CB8AC3E}">
        <p14:creationId xmlns:p14="http://schemas.microsoft.com/office/powerpoint/2010/main" val="1150072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animEffect transition="in" filter="fade">
                                      <p:cBhvr>
                                        <p:cTn id="15" dur="500"/>
                                        <p:tgtEl>
                                          <p:spTgt spid="3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7">
                                            <p:txEl>
                                              <p:pRg st="4" end="4"/>
                                            </p:txEl>
                                          </p:spTgt>
                                        </p:tgtEl>
                                        <p:attrNameLst>
                                          <p:attrName>style.visibility</p:attrName>
                                        </p:attrNameLst>
                                      </p:cBhvr>
                                      <p:to>
                                        <p:strVal val="visible"/>
                                      </p:to>
                                    </p:set>
                                    <p:animEffect transition="in" filter="fade">
                                      <p:cBhvr>
                                        <p:cTn id="18" dur="500"/>
                                        <p:tgtEl>
                                          <p:spTgt spid="3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
                                            <p:txEl>
                                              <p:pRg st="5" end="5"/>
                                            </p:txEl>
                                          </p:spTgt>
                                        </p:tgtEl>
                                        <p:attrNameLst>
                                          <p:attrName>style.visibility</p:attrName>
                                        </p:attrNameLst>
                                      </p:cBhvr>
                                      <p:to>
                                        <p:strVal val="visible"/>
                                      </p:to>
                                    </p:set>
                                    <p:animEffect transition="in" filter="fade">
                                      <p:cBhvr>
                                        <p:cTn id="23" dur="500"/>
                                        <p:tgtEl>
                                          <p:spTgt spid="37">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7">
                                            <p:txEl>
                                              <p:pRg st="6" end="6"/>
                                            </p:txEl>
                                          </p:spTgt>
                                        </p:tgtEl>
                                        <p:attrNameLst>
                                          <p:attrName>style.visibility</p:attrName>
                                        </p:attrNameLst>
                                      </p:cBhvr>
                                      <p:to>
                                        <p:strVal val="visible"/>
                                      </p:to>
                                    </p:set>
                                    <p:animEffect transition="in" filter="fade">
                                      <p:cBhvr>
                                        <p:cTn id="28" dur="500"/>
                                        <p:tgtEl>
                                          <p:spTgt spid="37">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7">
                                            <p:txEl>
                                              <p:pRg st="7" end="7"/>
                                            </p:txEl>
                                          </p:spTgt>
                                        </p:tgtEl>
                                        <p:attrNameLst>
                                          <p:attrName>style.visibility</p:attrName>
                                        </p:attrNameLst>
                                      </p:cBhvr>
                                      <p:to>
                                        <p:strVal val="visible"/>
                                      </p:to>
                                    </p:set>
                                    <p:animEffect transition="in" filter="fade">
                                      <p:cBhvr>
                                        <p:cTn id="33" dur="500"/>
                                        <p:tgtEl>
                                          <p:spTgt spid="37">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7">
                                            <p:txEl>
                                              <p:pRg st="8" end="8"/>
                                            </p:txEl>
                                          </p:spTgt>
                                        </p:tgtEl>
                                        <p:attrNameLst>
                                          <p:attrName>style.visibility</p:attrName>
                                        </p:attrNameLst>
                                      </p:cBhvr>
                                      <p:to>
                                        <p:strVal val="visible"/>
                                      </p:to>
                                    </p:set>
                                    <p:animEffect transition="in" filter="fade">
                                      <p:cBhvr>
                                        <p:cTn id="38" dur="500"/>
                                        <p:tgtEl>
                                          <p:spTgt spid="37">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xEl>
                                              <p:pRg st="10" end="10"/>
                                            </p:txEl>
                                          </p:spTgt>
                                        </p:tgtEl>
                                        <p:attrNameLst>
                                          <p:attrName>style.visibility</p:attrName>
                                        </p:attrNameLst>
                                      </p:cBhvr>
                                      <p:to>
                                        <p:strVal val="visible"/>
                                      </p:to>
                                    </p:set>
                                    <p:animEffect transition="in" filter="fade">
                                      <p:cBhvr>
                                        <p:cTn id="41" dur="500"/>
                                        <p:tgtEl>
                                          <p:spTgt spid="37">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7">
                                            <p:txEl>
                                              <p:pRg st="11" end="11"/>
                                            </p:txEl>
                                          </p:spTgt>
                                        </p:tgtEl>
                                        <p:attrNameLst>
                                          <p:attrName>style.visibility</p:attrName>
                                        </p:attrNameLst>
                                      </p:cBhvr>
                                      <p:to>
                                        <p:strVal val="visible"/>
                                      </p:to>
                                    </p:set>
                                    <p:animEffect transition="in" filter="fade">
                                      <p:cBhvr>
                                        <p:cTn id="46" dur="500"/>
                                        <p:tgtEl>
                                          <p:spTgt spid="37">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7">
                                            <p:txEl>
                                              <p:pRg st="12" end="12"/>
                                            </p:txEl>
                                          </p:spTgt>
                                        </p:tgtEl>
                                        <p:attrNameLst>
                                          <p:attrName>style.visibility</p:attrName>
                                        </p:attrNameLst>
                                      </p:cBhvr>
                                      <p:to>
                                        <p:strVal val="visible"/>
                                      </p:to>
                                    </p:set>
                                    <p:animEffect transition="in" filter="fade">
                                      <p:cBhvr>
                                        <p:cTn id="51" dur="500"/>
                                        <p:tgtEl>
                                          <p:spTgt spid="37">
                                            <p:txEl>
                                              <p:pRg st="12" end="1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7">
                                            <p:txEl>
                                              <p:pRg st="13" end="13"/>
                                            </p:txEl>
                                          </p:spTgt>
                                        </p:tgtEl>
                                        <p:attrNameLst>
                                          <p:attrName>style.visibility</p:attrName>
                                        </p:attrNameLst>
                                      </p:cBhvr>
                                      <p:to>
                                        <p:strVal val="visible"/>
                                      </p:to>
                                    </p:set>
                                    <p:animEffect transition="in" filter="fade">
                                      <p:cBhvr>
                                        <p:cTn id="56" dur="500"/>
                                        <p:tgtEl>
                                          <p:spTgt spid="3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theme/theme1.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40DCE9BA-5017-49FC-B5C8-082A412AB358}" vid="{44F6BEFD-2F2F-444D-BC82-378F6E2253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224</Words>
  <Application>Microsoft Office PowerPoint</Application>
  <PresentationFormat>Widescreen</PresentationFormat>
  <Paragraphs>29</Paragraphs>
  <Slides>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Segoe UI</vt:lpstr>
      <vt:lpstr>Segoe UI Light</vt:lpstr>
      <vt:lpstr>Wingdings</vt:lpstr>
      <vt:lpstr>2_Azure Event</vt:lpstr>
      <vt:lpstr>Abstract</vt:lpstr>
      <vt:lpstr>Live Streaming demo</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 Streaming demo</dc:title>
  <dc:creator>Sidney Andrews</dc:creator>
  <cp:lastModifiedBy>Sidney Andrews</cp:lastModifiedBy>
  <cp:revision>2</cp:revision>
  <dcterms:created xsi:type="dcterms:W3CDTF">2015-04-24T20:21:38Z</dcterms:created>
  <dcterms:modified xsi:type="dcterms:W3CDTF">2015-04-24T20:24:45Z</dcterms:modified>
</cp:coreProperties>
</file>